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8" r:id="rId4"/>
    <p:sldId id="263" r:id="rId5"/>
    <p:sldId id="266" r:id="rId6"/>
    <p:sldId id="269" r:id="rId7"/>
    <p:sldId id="270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8D230F3-CF80-4859-8CE7-A43EE81993B5}" styleName="Style léger 1 - Accentuation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1" autoAdjust="0"/>
    <p:restoredTop sz="94661" autoAdjust="0"/>
  </p:normalViewPr>
  <p:slideViewPr>
    <p:cSldViewPr>
      <p:cViewPr varScale="1">
        <p:scale>
          <a:sx n="83" d="100"/>
          <a:sy n="83" d="100"/>
        </p:scale>
        <p:origin x="153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4B407-B957-4CDD-ACDF-8F097F2D18D5}" type="datetimeFigureOut">
              <a:rPr lang="fr-FR" smtClean="0"/>
              <a:pPr/>
              <a:t>28/05/2018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7F054-B1D6-44E2-918F-C87E3DDB6EE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4B407-B957-4CDD-ACDF-8F097F2D18D5}" type="datetimeFigureOut">
              <a:rPr lang="fr-FR" smtClean="0"/>
              <a:pPr/>
              <a:t>28/05/2018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7F054-B1D6-44E2-918F-C87E3DDB6EE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4B407-B957-4CDD-ACDF-8F097F2D18D5}" type="datetimeFigureOut">
              <a:rPr lang="fr-FR" smtClean="0"/>
              <a:pPr/>
              <a:t>28/05/2018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7F054-B1D6-44E2-918F-C87E3DDB6EE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4B407-B957-4CDD-ACDF-8F097F2D18D5}" type="datetimeFigureOut">
              <a:rPr lang="fr-FR" smtClean="0"/>
              <a:pPr/>
              <a:t>28/05/2018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7F054-B1D6-44E2-918F-C87E3DDB6EE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4B407-B957-4CDD-ACDF-8F097F2D18D5}" type="datetimeFigureOut">
              <a:rPr lang="fr-FR" smtClean="0"/>
              <a:pPr/>
              <a:t>28/05/2018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7F054-B1D6-44E2-918F-C87E3DDB6EE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4B407-B957-4CDD-ACDF-8F097F2D18D5}" type="datetimeFigureOut">
              <a:rPr lang="fr-FR" smtClean="0"/>
              <a:pPr/>
              <a:t>28/05/2018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7F054-B1D6-44E2-918F-C87E3DDB6EE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4B407-B957-4CDD-ACDF-8F097F2D18D5}" type="datetimeFigureOut">
              <a:rPr lang="fr-FR" smtClean="0"/>
              <a:pPr/>
              <a:t>28/05/2018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7F054-B1D6-44E2-918F-C87E3DDB6EE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4B407-B957-4CDD-ACDF-8F097F2D18D5}" type="datetimeFigureOut">
              <a:rPr lang="fr-FR" smtClean="0"/>
              <a:pPr/>
              <a:t>28/05/2018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7F054-B1D6-44E2-918F-C87E3DDB6EE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4B407-B957-4CDD-ACDF-8F097F2D18D5}" type="datetimeFigureOut">
              <a:rPr lang="fr-FR" smtClean="0"/>
              <a:pPr/>
              <a:t>28/05/2018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7F054-B1D6-44E2-918F-C87E3DDB6EE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4B407-B957-4CDD-ACDF-8F097F2D18D5}" type="datetimeFigureOut">
              <a:rPr lang="fr-FR" smtClean="0"/>
              <a:pPr/>
              <a:t>28/05/2018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7F054-B1D6-44E2-918F-C87E3DDB6EE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4B407-B957-4CDD-ACDF-8F097F2D18D5}" type="datetimeFigureOut">
              <a:rPr lang="fr-FR" smtClean="0"/>
              <a:pPr/>
              <a:t>28/05/2018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7F054-B1D6-44E2-918F-C87E3DDB6EE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4B407-B957-4CDD-ACDF-8F097F2D18D5}" type="datetimeFigureOut">
              <a:rPr lang="fr-FR" smtClean="0"/>
              <a:pPr/>
              <a:t>28/05/2018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7F054-B1D6-44E2-918F-C87E3DDB6EE3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026" name="Picture 2" descr="S:\LIDF\5 - COMMUNICATION\Charte Graphique\JPEG\masque_PPT3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8438" y="-9525"/>
            <a:ext cx="8747125" cy="68770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204937" y="2636912"/>
            <a:ext cx="8734125" cy="86409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altLang="fr-FR" sz="4800" dirty="0" smtClean="0">
                <a:latin typeface="Arial Rounded MT Bold" pitchFamily="34" charset="0"/>
              </a:rPr>
              <a:t>Label régional féminin 2018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6235388" y="6488668"/>
            <a:ext cx="2892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/>
              <a:t>Bureau régional 28 mai 2018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110762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539552" y="1412776"/>
            <a:ext cx="6120680" cy="576064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fr-FR" sz="2400" b="1" dirty="0" smtClean="0">
                <a:latin typeface="+mn-lt"/>
                <a:cs typeface="Arial" pitchFamily="34" charset="0"/>
              </a:rPr>
              <a:t>Les critères : </a:t>
            </a:r>
            <a:r>
              <a:rPr lang="fr-FR" sz="2000" b="1" dirty="0" smtClean="0">
                <a:latin typeface="+mn-lt"/>
                <a:cs typeface="Arial" pitchFamily="34" charset="0"/>
              </a:rPr>
              <a:t>(statistiques FBI au 31/03/2018)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82368"/>
              </p:ext>
            </p:extLst>
          </p:nvPr>
        </p:nvGraphicFramePr>
        <p:xfrm>
          <a:off x="532808" y="1988840"/>
          <a:ext cx="7999631" cy="4329123"/>
        </p:xfrm>
        <a:graphic>
          <a:graphicData uri="http://schemas.openxmlformats.org/drawingml/2006/table">
            <a:tbl>
              <a:tblPr/>
              <a:tblGrid>
                <a:gridCol w="16249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747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00" b="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1" dirty="0">
                          <a:latin typeface="Arial"/>
                          <a:ea typeface="Times New Roman"/>
                        </a:rPr>
                        <a:t>Label </a:t>
                      </a:r>
                      <a:r>
                        <a:rPr lang="fr-FR" sz="1000" b="1" dirty="0" smtClean="0">
                          <a:latin typeface="Arial"/>
                          <a:ea typeface="Times New Roman"/>
                        </a:rPr>
                        <a:t>OR 2017</a:t>
                      </a:r>
                      <a:endParaRPr lang="fr-FR" sz="1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0" dirty="0">
                          <a:latin typeface="Arial"/>
                          <a:ea typeface="Times New Roman"/>
                        </a:rPr>
                        <a:t>Critère </a:t>
                      </a:r>
                      <a:r>
                        <a:rPr lang="fr-FR" sz="1000" b="0" dirty="0" smtClean="0">
                          <a:latin typeface="Arial"/>
                          <a:ea typeface="Times New Roman"/>
                        </a:rPr>
                        <a:t>1</a:t>
                      </a:r>
                      <a:endParaRPr lang="fr-FR" sz="10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00" b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Au </a:t>
                      </a:r>
                      <a:r>
                        <a:rPr lang="fr-FR" sz="10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moins </a:t>
                      </a:r>
                      <a:r>
                        <a:rPr lang="fr-FR" sz="1000" b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8 </a:t>
                      </a:r>
                      <a:r>
                        <a:rPr lang="fr-FR" sz="10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licenciées </a:t>
                      </a:r>
                      <a:r>
                        <a:rPr lang="fr-FR" sz="1000" b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par</a:t>
                      </a:r>
                      <a:r>
                        <a:rPr lang="fr-FR" sz="1000" b="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 catégorie en U9, U11, U13, U15, U17, Senior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4639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00" b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Au moins 80 licenciées </a:t>
                      </a:r>
                      <a:r>
                        <a:rPr lang="fr-FR" sz="1000" b="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 et % </a:t>
                      </a:r>
                      <a:r>
                        <a:rPr lang="fr-FR" sz="1000" b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supérieur ou égal à celui de la LIFBB constaté au 31/03/2017 (sans décimal)</a:t>
                      </a:r>
                      <a:endParaRPr lang="fr-FR" sz="10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16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0" dirty="0">
                          <a:latin typeface="Arial"/>
                          <a:ea typeface="Times New Roman"/>
                        </a:rPr>
                        <a:t>Critère </a:t>
                      </a:r>
                      <a:r>
                        <a:rPr lang="fr-FR" sz="1000" b="0" dirty="0" smtClean="0">
                          <a:latin typeface="Arial"/>
                          <a:ea typeface="Times New Roman"/>
                        </a:rPr>
                        <a:t>2</a:t>
                      </a:r>
                      <a:endParaRPr lang="fr-FR" sz="10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00" b="0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Avoir une équipe U11 F en département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00" b="0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 équipe en U13, U15, U17 et senior en région ou France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38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0" dirty="0">
                          <a:latin typeface="Arial"/>
                          <a:ea typeface="Times New Roman"/>
                        </a:rPr>
                        <a:t>Critère 3</a:t>
                      </a:r>
                      <a:endParaRPr lang="fr-FR" sz="10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strike="noStrike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Avoir une équipe F au moins en Elite jeunes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strike="noStrike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Etre</a:t>
                      </a:r>
                      <a:r>
                        <a:rPr lang="fr-FR" sz="1000" b="0" strike="noStrike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 porteur d’au moins 2 équipes en région si CTC</a:t>
                      </a:r>
                      <a:endParaRPr lang="fr-FR" sz="1000" b="0" strike="noStrike" dirty="0" smtClean="0">
                        <a:solidFill>
                          <a:schemeClr val="tx1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16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0" strike="noStrike" dirty="0">
                          <a:latin typeface="Arial"/>
                          <a:ea typeface="Times New Roman"/>
                        </a:rPr>
                        <a:t>Critère </a:t>
                      </a:r>
                      <a:r>
                        <a:rPr lang="fr-FR" sz="1000" b="0" strike="noStrike" dirty="0" smtClean="0">
                          <a:latin typeface="Arial"/>
                          <a:ea typeface="Times New Roman"/>
                        </a:rPr>
                        <a:t>4</a:t>
                      </a:r>
                      <a:endParaRPr lang="fr-FR" sz="1000" b="0" strike="noStrike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1" u="sng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Une licenciée</a:t>
                      </a:r>
                      <a:r>
                        <a:rPr lang="fr-FR" sz="1000" b="0" i="1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 en formation d’entraîneur (différente chaque année ou dans un niveau supérieur)</a:t>
                      </a:r>
                      <a:endParaRPr lang="fr-FR" sz="1000" b="0" i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846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0" dirty="0">
                          <a:latin typeface="Arial"/>
                          <a:ea typeface="Times New Roman"/>
                        </a:rPr>
                        <a:t>Critère </a:t>
                      </a:r>
                      <a:r>
                        <a:rPr lang="fr-FR" sz="1000" b="0" dirty="0" smtClean="0">
                          <a:latin typeface="Arial"/>
                          <a:ea typeface="Times New Roman"/>
                        </a:rPr>
                        <a:t>5</a:t>
                      </a:r>
                      <a:endParaRPr lang="fr-FR" sz="10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00" b="0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Avoir au</a:t>
                      </a:r>
                      <a:r>
                        <a:rPr lang="fr-FR" sz="1000" b="0" i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moins 1/3 de femmes dans le bureau</a:t>
                      </a:r>
                      <a:endParaRPr lang="fr-FR" sz="1000" b="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846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0">
                          <a:latin typeface="Arial"/>
                          <a:ea typeface="Times New Roman"/>
                        </a:rPr>
                        <a:t>Critère </a:t>
                      </a:r>
                      <a:r>
                        <a:rPr lang="fr-FR" sz="1000" b="0" smtClean="0">
                          <a:latin typeface="Arial"/>
                          <a:ea typeface="Times New Roman"/>
                        </a:rPr>
                        <a:t>6</a:t>
                      </a:r>
                      <a:endParaRPr lang="fr-FR" sz="1000" b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fr-FR" sz="1000" b="0" i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Avoir au moins une femme arbitre-club</a:t>
                      </a: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fr-FR" sz="1000" b="0" i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Avoir</a:t>
                      </a:r>
                      <a:r>
                        <a:rPr lang="fr-FR" sz="1000" b="0" i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au moins une femme arbitre (</a:t>
                      </a:r>
                      <a:r>
                        <a:rPr lang="fr-FR" sz="1000" b="0" i="1" kern="12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dép</a:t>
                      </a:r>
                      <a:r>
                        <a:rPr lang="fr-FR" sz="1000" b="0" i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ou &gt;)</a:t>
                      </a:r>
                      <a:endParaRPr lang="fr-FR" sz="1000" b="0" i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7154353" y="6581001"/>
            <a:ext cx="1989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Bureau régional 28 mai 2018</a:t>
            </a:r>
            <a:endParaRPr lang="fr-FR" sz="1200" i="1" dirty="0"/>
          </a:p>
        </p:txBody>
      </p:sp>
    </p:spTree>
    <p:extLst>
      <p:ext uri="{BB962C8B-B14F-4D97-AF65-F5344CB8AC3E}">
        <p14:creationId xmlns:p14="http://schemas.microsoft.com/office/powerpoint/2010/main" val="428355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539552" y="1412776"/>
            <a:ext cx="6120680" cy="576064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fr-FR" sz="2400" b="1" dirty="0" smtClean="0">
                <a:latin typeface="+mn-lt"/>
                <a:cs typeface="Arial" pitchFamily="34" charset="0"/>
              </a:rPr>
              <a:t>Les critères : </a:t>
            </a:r>
            <a:r>
              <a:rPr lang="fr-FR" sz="2000" b="1" dirty="0" smtClean="0">
                <a:latin typeface="+mn-lt"/>
                <a:cs typeface="Arial" pitchFamily="34" charset="0"/>
              </a:rPr>
              <a:t>(statistiques FBI au </a:t>
            </a:r>
            <a:r>
              <a:rPr lang="fr-FR" sz="2000" b="1" dirty="0" smtClean="0">
                <a:solidFill>
                  <a:srgbClr val="FF0000"/>
                </a:solidFill>
                <a:latin typeface="+mn-lt"/>
                <a:cs typeface="Arial" pitchFamily="34" charset="0"/>
              </a:rPr>
              <a:t>31/03/2018)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46204"/>
              </p:ext>
            </p:extLst>
          </p:nvPr>
        </p:nvGraphicFramePr>
        <p:xfrm>
          <a:off x="251520" y="2023145"/>
          <a:ext cx="8640960" cy="3960040"/>
        </p:xfrm>
        <a:graphic>
          <a:graphicData uri="http://schemas.openxmlformats.org/drawingml/2006/table">
            <a:tbl>
              <a:tblPr/>
              <a:tblGrid>
                <a:gridCol w="12151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25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00" b="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b="0" dirty="0">
                          <a:latin typeface="Arial"/>
                          <a:ea typeface="Times New Roman"/>
                        </a:rPr>
                        <a:t>Label </a:t>
                      </a:r>
                      <a:r>
                        <a:rPr lang="fr-FR" sz="1000" b="0" dirty="0" smtClean="0">
                          <a:latin typeface="Arial"/>
                          <a:ea typeface="Times New Roman"/>
                        </a:rPr>
                        <a:t>ARGENT 2017</a:t>
                      </a:r>
                      <a:endParaRPr lang="fr-FR" sz="10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0" dirty="0">
                          <a:latin typeface="Arial"/>
                          <a:ea typeface="Times New Roman"/>
                        </a:rPr>
                        <a:t>Critère </a:t>
                      </a:r>
                      <a:r>
                        <a:rPr lang="fr-FR" sz="1000" b="0" dirty="0" smtClean="0">
                          <a:latin typeface="Arial"/>
                          <a:ea typeface="Times New Roman"/>
                        </a:rPr>
                        <a:t>1</a:t>
                      </a:r>
                      <a:endParaRPr lang="fr-FR" sz="10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Avoir au moins </a:t>
                      </a:r>
                      <a:r>
                        <a:rPr lang="fr-FR" sz="1000" b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8 </a:t>
                      </a:r>
                      <a:r>
                        <a:rPr lang="fr-FR" sz="10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licenciées </a:t>
                      </a:r>
                      <a:r>
                        <a:rPr lang="fr-FR" sz="1000" b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par</a:t>
                      </a:r>
                      <a:r>
                        <a:rPr lang="fr-FR" sz="1000" b="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 catégorie en U9, U11, U13, U15, U17, Senior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0" dirty="0">
                          <a:latin typeface="Arial"/>
                          <a:ea typeface="Times New Roman"/>
                        </a:rPr>
                        <a:t>Critère </a:t>
                      </a:r>
                      <a:r>
                        <a:rPr lang="fr-FR" sz="1000" b="0" dirty="0" smtClean="0">
                          <a:latin typeface="Arial"/>
                          <a:ea typeface="Times New Roman"/>
                        </a:rPr>
                        <a:t>2</a:t>
                      </a:r>
                      <a:endParaRPr lang="fr-FR" sz="10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Au moins </a:t>
                      </a:r>
                      <a:r>
                        <a:rPr lang="fr-FR" sz="1000" b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80 </a:t>
                      </a:r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licenciées</a:t>
                      </a:r>
                      <a:endParaRPr lang="fr-FR" sz="10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0" dirty="0">
                          <a:latin typeface="Arial"/>
                          <a:ea typeface="Times New Roman"/>
                        </a:rPr>
                        <a:t>Critère 3</a:t>
                      </a:r>
                      <a:endParaRPr lang="fr-FR" sz="10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1 équipe en </a:t>
                      </a:r>
                      <a:r>
                        <a:rPr lang="fr-FR" sz="1000" b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U11 F, U13F,</a:t>
                      </a:r>
                      <a:r>
                        <a:rPr lang="fr-FR" sz="1000" b="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fr-FR" sz="1000" b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U15F, U17 ou U20, senior</a:t>
                      </a:r>
                      <a:endParaRPr lang="fr-FR" sz="1000" b="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0" strike="noStrike" dirty="0">
                          <a:latin typeface="Arial"/>
                          <a:ea typeface="Times New Roman"/>
                        </a:rPr>
                        <a:t>Critère </a:t>
                      </a:r>
                      <a:r>
                        <a:rPr lang="fr-FR" sz="1000" b="0" strike="noStrike" dirty="0" smtClean="0">
                          <a:latin typeface="Arial"/>
                          <a:ea typeface="Times New Roman"/>
                        </a:rPr>
                        <a:t>4</a:t>
                      </a:r>
                      <a:endParaRPr lang="fr-FR" sz="1000" b="0" strike="noStrike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00" b="0" strike="noStrike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Avoir </a:t>
                      </a:r>
                      <a:r>
                        <a:rPr lang="fr-FR" sz="1000" b="0" strike="noStrike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 2</a:t>
                      </a:r>
                      <a:r>
                        <a:rPr lang="fr-FR" sz="1000" b="0" strike="noStrike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fr-FR" sz="1000" b="0" strike="noStrike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équipes</a:t>
                      </a:r>
                      <a:r>
                        <a:rPr lang="fr-FR" sz="1000" b="0" strike="noStrike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 en région au moins</a:t>
                      </a:r>
                      <a:endParaRPr lang="fr-FR" sz="1000" b="0" strike="noStrike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0" dirty="0">
                          <a:latin typeface="Arial"/>
                          <a:ea typeface="Times New Roman"/>
                        </a:rPr>
                        <a:t>Critère 6</a:t>
                      </a:r>
                      <a:endParaRPr lang="fr-FR" sz="10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00" b="0" i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Un entraineur (F ou M) d’équipe féminine en formation d’entraîneur </a:t>
                      </a:r>
                      <a:endParaRPr lang="fr-FR" sz="1000" b="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7154353" y="6581001"/>
            <a:ext cx="1989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Bureau régional 28 mai 2018</a:t>
            </a:r>
            <a:endParaRPr lang="fr-FR" sz="1200" i="1" dirty="0"/>
          </a:p>
        </p:txBody>
      </p:sp>
    </p:spTree>
    <p:extLst>
      <p:ext uri="{BB962C8B-B14F-4D97-AF65-F5344CB8AC3E}">
        <p14:creationId xmlns:p14="http://schemas.microsoft.com/office/powerpoint/2010/main" val="40589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>
          <a:xfrm>
            <a:off x="1285900" y="1412776"/>
            <a:ext cx="6622504" cy="8722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 smtClean="0">
                <a:latin typeface="+mn-lt"/>
              </a:rPr>
              <a:t>Dotation Label Or :</a:t>
            </a:r>
            <a:endParaRPr lang="fr-FR" sz="3600" b="1" dirty="0">
              <a:latin typeface="+mn-lt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323528" y="2279162"/>
            <a:ext cx="8496944" cy="4174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457200" indent="-457200" algn="l">
              <a:lnSpc>
                <a:spcPct val="150000"/>
              </a:lnSpc>
              <a:buFont typeface="Arial" pitchFamily="34" charset="0"/>
              <a:buChar char="•"/>
            </a:pPr>
            <a:r>
              <a:rPr lang="fr-FR" sz="2000" dirty="0" smtClean="0">
                <a:latin typeface="+mn-lt"/>
              </a:rPr>
              <a:t>1 bannière (année 1) ou le sticker millésime</a:t>
            </a:r>
          </a:p>
          <a:p>
            <a:pPr marL="457200" indent="-457200" algn="l">
              <a:lnSpc>
                <a:spcPct val="150000"/>
              </a:lnSpc>
              <a:buFont typeface="Arial" pitchFamily="34" charset="0"/>
              <a:buChar char="•"/>
            </a:pPr>
            <a:r>
              <a:rPr lang="fr-FR" sz="2000" dirty="0"/>
              <a:t>Logo Label Féminin </a:t>
            </a:r>
            <a:r>
              <a:rPr lang="fr-FR" sz="2000" dirty="0" smtClean="0"/>
              <a:t>millésimé (fichier </a:t>
            </a:r>
            <a:r>
              <a:rPr lang="fr-FR" sz="2000" dirty="0"/>
              <a:t>numérique</a:t>
            </a:r>
            <a:r>
              <a:rPr lang="fr-FR" sz="2000" dirty="0" smtClean="0"/>
              <a:t>)</a:t>
            </a:r>
            <a:endParaRPr lang="fr-FR" sz="2000" dirty="0" smtClean="0">
              <a:latin typeface="+mn-lt"/>
            </a:endParaRPr>
          </a:p>
          <a:p>
            <a:pPr marL="457200" indent="-457200" algn="l">
              <a:lnSpc>
                <a:spcPct val="150000"/>
              </a:lnSpc>
              <a:buFont typeface="Arial" pitchFamily="34" charset="0"/>
              <a:buChar char="•"/>
            </a:pPr>
            <a:r>
              <a:rPr lang="fr-FR" sz="2000" dirty="0">
                <a:latin typeface="+mn-lt"/>
              </a:rPr>
              <a:t>4</a:t>
            </a:r>
            <a:r>
              <a:rPr lang="fr-FR" sz="2000" dirty="0" smtClean="0">
                <a:latin typeface="+mn-lt"/>
              </a:rPr>
              <a:t> participations colloque entraineurs LIFBB</a:t>
            </a:r>
          </a:p>
          <a:p>
            <a:pPr marL="457200" indent="-457200" algn="l">
              <a:lnSpc>
                <a:spcPct val="150000"/>
              </a:lnSpc>
              <a:buFont typeface="Arial" pitchFamily="34" charset="0"/>
              <a:buChar char="•"/>
            </a:pPr>
            <a:r>
              <a:rPr lang="fr-FR" sz="2000" dirty="0" smtClean="0">
                <a:latin typeface="+mn-lt"/>
              </a:rPr>
              <a:t>2 </a:t>
            </a:r>
            <a:r>
              <a:rPr lang="fr-FR" sz="2000" b="1" dirty="0" smtClean="0">
                <a:latin typeface="+mn-lt"/>
              </a:rPr>
              <a:t>remboursements</a:t>
            </a:r>
            <a:r>
              <a:rPr lang="fr-FR" sz="2000" dirty="0" smtClean="0">
                <a:latin typeface="+mn-lt"/>
              </a:rPr>
              <a:t> formations ER-CQP pour des </a:t>
            </a:r>
            <a:r>
              <a:rPr lang="fr-FR" sz="2000" b="1" dirty="0" smtClean="0">
                <a:latin typeface="+mn-lt"/>
              </a:rPr>
              <a:t>licenciées</a:t>
            </a:r>
            <a:r>
              <a:rPr lang="fr-FR" sz="2000" dirty="0" smtClean="0">
                <a:latin typeface="+mn-lt"/>
              </a:rPr>
              <a:t> (si présence active)</a:t>
            </a:r>
          </a:p>
          <a:p>
            <a:pPr marL="457200" indent="-457200" algn="l">
              <a:lnSpc>
                <a:spcPct val="150000"/>
              </a:lnSpc>
              <a:buFont typeface="Arial" pitchFamily="34" charset="0"/>
              <a:buChar char="•"/>
            </a:pPr>
            <a:r>
              <a:rPr lang="fr-FR" sz="2000" dirty="0" smtClean="0">
                <a:latin typeface="+mn-lt"/>
              </a:rPr>
              <a:t>2 </a:t>
            </a:r>
            <a:r>
              <a:rPr lang="fr-FR" sz="2000" b="1" dirty="0" smtClean="0">
                <a:latin typeface="+mn-lt"/>
              </a:rPr>
              <a:t>remboursements</a:t>
            </a:r>
            <a:r>
              <a:rPr lang="fr-FR" sz="2000" dirty="0" smtClean="0">
                <a:latin typeface="+mn-lt"/>
              </a:rPr>
              <a:t> formation arbitre pour des </a:t>
            </a:r>
            <a:r>
              <a:rPr lang="fr-FR" sz="2000" b="1" dirty="0" smtClean="0">
                <a:latin typeface="+mn-lt"/>
              </a:rPr>
              <a:t>licenciées</a:t>
            </a:r>
            <a:r>
              <a:rPr lang="fr-FR" sz="2000" dirty="0" smtClean="0">
                <a:latin typeface="+mn-lt"/>
              </a:rPr>
              <a:t> (si formation effectuée en entier)</a:t>
            </a:r>
          </a:p>
          <a:p>
            <a:pPr marL="457200" indent="-457200" algn="l">
              <a:lnSpc>
                <a:spcPct val="150000"/>
              </a:lnSpc>
              <a:buFont typeface="Arial" pitchFamily="34" charset="0"/>
              <a:buChar char="•"/>
            </a:pPr>
            <a:r>
              <a:rPr lang="fr-FR" sz="2000" dirty="0">
                <a:latin typeface="+mn-lt"/>
              </a:rPr>
              <a:t>1 jeu maillot / short / surmaillot sublimé marqué LIFBB Label Féminin + partenaire éventuellement (12 pièces)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7154353" y="6581001"/>
            <a:ext cx="1989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Bureau régional 28 mai 2018</a:t>
            </a:r>
            <a:endParaRPr lang="fr-FR" sz="1200" i="1" dirty="0"/>
          </a:p>
        </p:txBody>
      </p:sp>
    </p:spTree>
    <p:extLst>
      <p:ext uri="{BB962C8B-B14F-4D97-AF65-F5344CB8AC3E}">
        <p14:creationId xmlns:p14="http://schemas.microsoft.com/office/powerpoint/2010/main" val="193547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260748" y="1556792"/>
            <a:ext cx="6622504" cy="8722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 smtClean="0">
                <a:latin typeface="+mn-lt"/>
              </a:rPr>
              <a:t>Dotation Label Argent :</a:t>
            </a:r>
            <a:endParaRPr lang="fr-FR" sz="3600" b="1" dirty="0">
              <a:latin typeface="+mn-lt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685800" y="2852936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457200" indent="-457200" algn="l">
              <a:lnSpc>
                <a:spcPct val="150000"/>
              </a:lnSpc>
              <a:buFont typeface="Arial" pitchFamily="34" charset="0"/>
              <a:buChar char="•"/>
            </a:pPr>
            <a:r>
              <a:rPr lang="fr-FR" sz="2000" dirty="0">
                <a:latin typeface="+mn-lt"/>
              </a:rPr>
              <a:t>1 </a:t>
            </a:r>
            <a:r>
              <a:rPr lang="fr-FR" sz="2000" dirty="0" smtClean="0">
                <a:latin typeface="+mn-lt"/>
              </a:rPr>
              <a:t>bannière </a:t>
            </a:r>
            <a:r>
              <a:rPr lang="fr-FR" sz="2000" dirty="0">
                <a:latin typeface="+mn-lt"/>
              </a:rPr>
              <a:t>(année 1) ou le sticker millésime</a:t>
            </a:r>
          </a:p>
          <a:p>
            <a:pPr marL="457200" indent="-457200" algn="l">
              <a:lnSpc>
                <a:spcPct val="150000"/>
              </a:lnSpc>
              <a:buFont typeface="Arial" pitchFamily="34" charset="0"/>
              <a:buChar char="•"/>
            </a:pPr>
            <a:r>
              <a:rPr lang="fr-FR" sz="2000" dirty="0">
                <a:latin typeface="+mn-lt"/>
              </a:rPr>
              <a:t>Logo Label Féminin (fichier numérique)</a:t>
            </a:r>
          </a:p>
          <a:p>
            <a:pPr marL="457200" indent="-457200" algn="l">
              <a:lnSpc>
                <a:spcPct val="150000"/>
              </a:lnSpc>
              <a:buFont typeface="Arial" pitchFamily="34" charset="0"/>
              <a:buChar char="•"/>
            </a:pPr>
            <a:r>
              <a:rPr lang="fr-FR" sz="2000" dirty="0">
                <a:latin typeface="+mn-lt"/>
              </a:rPr>
              <a:t>4 participations colloque entraineurs LIFBB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7154353" y="6588258"/>
            <a:ext cx="1989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Bureau régional 28 mai 2018</a:t>
            </a:r>
            <a:endParaRPr lang="fr-FR" sz="1200" i="1" dirty="0"/>
          </a:p>
        </p:txBody>
      </p:sp>
    </p:spTree>
    <p:extLst>
      <p:ext uri="{BB962C8B-B14F-4D97-AF65-F5344CB8AC3E}">
        <p14:creationId xmlns:p14="http://schemas.microsoft.com/office/powerpoint/2010/main" val="352261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79512" y="1484784"/>
            <a:ext cx="8064896" cy="8722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3600" b="1" dirty="0">
                <a:latin typeface="+mn-lt"/>
              </a:rPr>
              <a:t>L</a:t>
            </a:r>
            <a:r>
              <a:rPr lang="fr-FR" sz="3600" b="1" dirty="0" smtClean="0">
                <a:latin typeface="+mn-lt"/>
              </a:rPr>
              <a:t>auréats 2018 :</a:t>
            </a:r>
            <a:endParaRPr lang="fr-FR" sz="3600" b="1" dirty="0">
              <a:latin typeface="+mn-lt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985392" y="6574393"/>
            <a:ext cx="1989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Bureau régional 28 mai 2018</a:t>
            </a:r>
            <a:endParaRPr lang="fr-FR" sz="1200" i="1" dirty="0"/>
          </a:p>
        </p:txBody>
      </p:sp>
      <p:sp>
        <p:nvSpPr>
          <p:cNvPr id="8" name="object 2"/>
          <p:cNvSpPr/>
          <p:nvPr/>
        </p:nvSpPr>
        <p:spPr>
          <a:xfrm>
            <a:off x="2214032" y="2221672"/>
            <a:ext cx="4907280" cy="835660"/>
          </a:xfrm>
          <a:custGeom>
            <a:avLst/>
            <a:gdLst/>
            <a:ahLst/>
            <a:cxnLst/>
            <a:rect l="l" t="t" r="r" b="b"/>
            <a:pathLst>
              <a:path w="4907280" h="835660">
                <a:moveTo>
                  <a:pt x="4768088" y="0"/>
                </a:moveTo>
                <a:lnTo>
                  <a:pt x="131806" y="192"/>
                </a:lnTo>
                <a:lnTo>
                  <a:pt x="89910" y="8986"/>
                </a:lnTo>
                <a:lnTo>
                  <a:pt x="53699" y="29366"/>
                </a:lnTo>
                <a:lnTo>
                  <a:pt x="25254" y="59248"/>
                </a:lnTo>
                <a:lnTo>
                  <a:pt x="6660" y="96551"/>
                </a:lnTo>
                <a:lnTo>
                  <a:pt x="0" y="139192"/>
                </a:lnTo>
                <a:lnTo>
                  <a:pt x="192" y="703345"/>
                </a:lnTo>
                <a:lnTo>
                  <a:pt x="8986" y="745241"/>
                </a:lnTo>
                <a:lnTo>
                  <a:pt x="29366" y="781452"/>
                </a:lnTo>
                <a:lnTo>
                  <a:pt x="59248" y="809897"/>
                </a:lnTo>
                <a:lnTo>
                  <a:pt x="96551" y="828491"/>
                </a:lnTo>
                <a:lnTo>
                  <a:pt x="139191" y="835152"/>
                </a:lnTo>
                <a:lnTo>
                  <a:pt x="4775473" y="834959"/>
                </a:lnTo>
                <a:lnTo>
                  <a:pt x="4817369" y="826165"/>
                </a:lnTo>
                <a:lnTo>
                  <a:pt x="4853580" y="805785"/>
                </a:lnTo>
                <a:lnTo>
                  <a:pt x="4882025" y="775903"/>
                </a:lnTo>
                <a:lnTo>
                  <a:pt x="4900619" y="738600"/>
                </a:lnTo>
                <a:lnTo>
                  <a:pt x="4907280" y="695960"/>
                </a:lnTo>
                <a:lnTo>
                  <a:pt x="4907087" y="131806"/>
                </a:lnTo>
                <a:lnTo>
                  <a:pt x="4898293" y="89910"/>
                </a:lnTo>
                <a:lnTo>
                  <a:pt x="4877913" y="53699"/>
                </a:lnTo>
                <a:lnTo>
                  <a:pt x="4848031" y="25254"/>
                </a:lnTo>
                <a:lnTo>
                  <a:pt x="4810728" y="6660"/>
                </a:lnTo>
                <a:lnTo>
                  <a:pt x="4768088" y="0"/>
                </a:lnTo>
                <a:close/>
              </a:path>
            </a:pathLst>
          </a:custGeom>
          <a:solidFill>
            <a:srgbClr val="CC9900"/>
          </a:solidFill>
        </p:spPr>
        <p:txBody>
          <a:bodyPr wrap="square" lIns="0" tIns="0" rIns="0" bIns="0" rtlCol="0" anchor="ctr"/>
          <a:lstStyle/>
          <a:p>
            <a:pPr algn="ctr"/>
            <a:r>
              <a:rPr lang="fr-FR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LABEL OR</a:t>
            </a:r>
            <a:endParaRPr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489024"/>
              </p:ext>
            </p:extLst>
          </p:nvPr>
        </p:nvGraphicFramePr>
        <p:xfrm>
          <a:off x="1619672" y="3284985"/>
          <a:ext cx="6096000" cy="244934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12305"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lang="fr-FR" sz="2400" b="1" dirty="0" smtClean="0">
                          <a:latin typeface="Calibri"/>
                          <a:cs typeface="Calibri"/>
                        </a:rPr>
                        <a:t>LA DOMREMY BASKET (75)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F4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24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>
                          <a:latin typeface="+mn-lt"/>
                          <a:cs typeface="Calibri"/>
                        </a:rPr>
                        <a:t>S</a:t>
                      </a:r>
                      <a:r>
                        <a:rPr lang="fr-FR" sz="2400" b="1" spc="5" dirty="0" smtClean="0">
                          <a:latin typeface="+mn-lt"/>
                          <a:cs typeface="Calibri"/>
                        </a:rPr>
                        <a:t>E</a:t>
                      </a:r>
                      <a:r>
                        <a:rPr lang="fr-FR" sz="2400" b="1" dirty="0" smtClean="0">
                          <a:latin typeface="+mn-lt"/>
                          <a:cs typeface="Calibri"/>
                        </a:rPr>
                        <a:t>NA</a:t>
                      </a:r>
                      <a:r>
                        <a:rPr lang="fr-FR" sz="2400" b="1" spc="-20" dirty="0" smtClean="0">
                          <a:latin typeface="+mn-lt"/>
                          <a:cs typeface="Calibri"/>
                        </a:rPr>
                        <a:t>R</a:t>
                      </a:r>
                      <a:r>
                        <a:rPr lang="fr-FR" sz="2400" b="1" dirty="0" smtClean="0">
                          <a:latin typeface="+mn-lt"/>
                          <a:cs typeface="Calibri"/>
                        </a:rPr>
                        <a:t>T</a:t>
                      </a:r>
                      <a:r>
                        <a:rPr lang="fr-FR" sz="2400" b="1" spc="-30" dirty="0" smtClean="0">
                          <a:latin typeface="+mn-lt"/>
                          <a:cs typeface="Calibri"/>
                        </a:rPr>
                        <a:t> </a:t>
                      </a:r>
                      <a:r>
                        <a:rPr lang="fr-FR" sz="2400" b="1" dirty="0" smtClean="0">
                          <a:latin typeface="+mn-lt"/>
                          <a:cs typeface="Calibri"/>
                        </a:rPr>
                        <a:t>BB (77)</a:t>
                      </a:r>
                      <a:endParaRPr lang="fr-FR" sz="2400" dirty="0" smtClean="0">
                        <a:latin typeface="+mn-lt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E8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23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spc="-5" dirty="0" smtClean="0">
                          <a:latin typeface="Calibri"/>
                          <a:cs typeface="Calibri"/>
                        </a:rPr>
                        <a:t>BRIE BASKET </a:t>
                      </a:r>
                      <a:r>
                        <a:rPr lang="fr-FR" sz="2400" b="1" dirty="0" smtClean="0">
                          <a:latin typeface="+mn-lt"/>
                          <a:cs typeface="Calibri"/>
                        </a:rPr>
                        <a:t>(77)</a:t>
                      </a:r>
                      <a:endParaRPr lang="fr-FR" sz="2400" dirty="0" smtClean="0">
                        <a:latin typeface="+mn-lt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F4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2306"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lang="fr-FR" sz="2400" b="1" dirty="0" smtClean="0">
                          <a:latin typeface="Calibri"/>
                          <a:cs typeface="Calibri"/>
                        </a:rPr>
                        <a:t>ELCV 78 (78)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E8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857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07504" y="1304758"/>
            <a:ext cx="8064896" cy="8722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3600" b="1" dirty="0">
                <a:latin typeface="+mn-lt"/>
              </a:rPr>
              <a:t>L</a:t>
            </a:r>
            <a:r>
              <a:rPr lang="fr-FR" sz="3600" b="1" dirty="0" smtClean="0">
                <a:latin typeface="+mn-lt"/>
              </a:rPr>
              <a:t>auréats 2018 :</a:t>
            </a:r>
            <a:endParaRPr lang="fr-FR" sz="3600" b="1" dirty="0">
              <a:latin typeface="+mn-lt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985392" y="6574393"/>
            <a:ext cx="1989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Bureau régional 28 mai 2018</a:t>
            </a:r>
            <a:endParaRPr lang="fr-FR" sz="1200" i="1" dirty="0"/>
          </a:p>
        </p:txBody>
      </p:sp>
      <p:sp>
        <p:nvSpPr>
          <p:cNvPr id="6" name="object 2"/>
          <p:cNvSpPr/>
          <p:nvPr/>
        </p:nvSpPr>
        <p:spPr>
          <a:xfrm>
            <a:off x="2078112" y="2038671"/>
            <a:ext cx="4907280" cy="835660"/>
          </a:xfrm>
          <a:custGeom>
            <a:avLst/>
            <a:gdLst/>
            <a:ahLst/>
            <a:cxnLst/>
            <a:rect l="l" t="t" r="r" b="b"/>
            <a:pathLst>
              <a:path w="4907280" h="835660">
                <a:moveTo>
                  <a:pt x="4768088" y="0"/>
                </a:moveTo>
                <a:lnTo>
                  <a:pt x="131806" y="192"/>
                </a:lnTo>
                <a:lnTo>
                  <a:pt x="89910" y="8986"/>
                </a:lnTo>
                <a:lnTo>
                  <a:pt x="53699" y="29366"/>
                </a:lnTo>
                <a:lnTo>
                  <a:pt x="25254" y="59248"/>
                </a:lnTo>
                <a:lnTo>
                  <a:pt x="6660" y="96551"/>
                </a:lnTo>
                <a:lnTo>
                  <a:pt x="0" y="139192"/>
                </a:lnTo>
                <a:lnTo>
                  <a:pt x="192" y="703345"/>
                </a:lnTo>
                <a:lnTo>
                  <a:pt x="8986" y="745241"/>
                </a:lnTo>
                <a:lnTo>
                  <a:pt x="29366" y="781452"/>
                </a:lnTo>
                <a:lnTo>
                  <a:pt x="59248" y="809897"/>
                </a:lnTo>
                <a:lnTo>
                  <a:pt x="96551" y="828491"/>
                </a:lnTo>
                <a:lnTo>
                  <a:pt x="139191" y="835152"/>
                </a:lnTo>
                <a:lnTo>
                  <a:pt x="4775473" y="834959"/>
                </a:lnTo>
                <a:lnTo>
                  <a:pt x="4817369" y="826165"/>
                </a:lnTo>
                <a:lnTo>
                  <a:pt x="4853580" y="805785"/>
                </a:lnTo>
                <a:lnTo>
                  <a:pt x="4882025" y="775903"/>
                </a:lnTo>
                <a:lnTo>
                  <a:pt x="4900619" y="738600"/>
                </a:lnTo>
                <a:lnTo>
                  <a:pt x="4907280" y="695960"/>
                </a:lnTo>
                <a:lnTo>
                  <a:pt x="4907087" y="131806"/>
                </a:lnTo>
                <a:lnTo>
                  <a:pt x="4898293" y="89910"/>
                </a:lnTo>
                <a:lnTo>
                  <a:pt x="4877913" y="53699"/>
                </a:lnTo>
                <a:lnTo>
                  <a:pt x="4848031" y="25254"/>
                </a:lnTo>
                <a:lnTo>
                  <a:pt x="4810728" y="6660"/>
                </a:lnTo>
                <a:lnTo>
                  <a:pt x="4768088" y="0"/>
                </a:lnTo>
                <a:close/>
              </a:path>
            </a:pathLst>
          </a:custGeom>
          <a:solidFill>
            <a:srgbClr val="959595"/>
          </a:solidFill>
        </p:spPr>
        <p:txBody>
          <a:bodyPr wrap="square" lIns="0" tIns="0" rIns="0" bIns="0" rtlCol="0" anchor="ctr"/>
          <a:lstStyle/>
          <a:p>
            <a:pPr algn="ctr"/>
            <a:r>
              <a:rPr lang="fr-FR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LABEL </a:t>
            </a:r>
            <a:r>
              <a:rPr lang="fr-FR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ARGENT</a:t>
            </a:r>
            <a:endParaRPr lang="fr-FR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512528"/>
              </p:ext>
            </p:extLst>
          </p:nvPr>
        </p:nvGraphicFramePr>
        <p:xfrm>
          <a:off x="251520" y="3418629"/>
          <a:ext cx="4104456" cy="299021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044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83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dirty="0" smtClean="0">
                          <a:latin typeface="+mn-lt"/>
                          <a:cs typeface="Calibri"/>
                        </a:rPr>
                        <a:t>U</a:t>
                      </a:r>
                      <a:r>
                        <a:rPr lang="fr-FR" sz="2000" b="1" spc="5" dirty="0" smtClean="0">
                          <a:latin typeface="+mn-lt"/>
                          <a:cs typeface="Calibri"/>
                        </a:rPr>
                        <a:t>S</a:t>
                      </a:r>
                      <a:r>
                        <a:rPr lang="fr-FR" sz="2000" b="1" dirty="0" smtClean="0">
                          <a:latin typeface="+mn-lt"/>
                          <a:cs typeface="Calibri"/>
                        </a:rPr>
                        <a:t>D</a:t>
                      </a:r>
                      <a:r>
                        <a:rPr lang="fr-FR" sz="2000" b="1" spc="-20" dirty="0" smtClean="0">
                          <a:latin typeface="+mn-lt"/>
                          <a:cs typeface="Calibri"/>
                        </a:rPr>
                        <a:t> </a:t>
                      </a:r>
                      <a:r>
                        <a:rPr lang="fr-FR" sz="2000" b="1" spc="-5" dirty="0" smtClean="0">
                          <a:latin typeface="+mn-lt"/>
                          <a:cs typeface="Calibri"/>
                        </a:rPr>
                        <a:t>CHA</a:t>
                      </a:r>
                      <a:r>
                        <a:rPr lang="fr-FR" sz="2000" b="1" spc="-20" dirty="0" smtClean="0">
                          <a:latin typeface="+mn-lt"/>
                          <a:cs typeface="Calibri"/>
                        </a:rPr>
                        <a:t>R</a:t>
                      </a:r>
                      <a:r>
                        <a:rPr lang="fr-FR" sz="2000" b="1" spc="-5" dirty="0" smtClean="0">
                          <a:latin typeface="+mn-lt"/>
                          <a:cs typeface="Calibri"/>
                        </a:rPr>
                        <a:t>ONNE (75)</a:t>
                      </a:r>
                      <a:endParaRPr lang="fr-FR" sz="2000" dirty="0" smtClean="0">
                        <a:latin typeface="+mn-lt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A4A4A4"/>
                      </a:solidFill>
                      <a:prstDash val="solid"/>
                    </a:lnL>
                    <a:lnR w="12700">
                      <a:solidFill>
                        <a:srgbClr val="A4A4A4"/>
                      </a:solidFill>
                      <a:prstDash val="solid"/>
                    </a:lnR>
                    <a:lnT w="12700">
                      <a:solidFill>
                        <a:srgbClr val="A4A4A4"/>
                      </a:solidFill>
                      <a:prstDash val="solid"/>
                    </a:lnT>
                    <a:lnB w="12700">
                      <a:solidFill>
                        <a:srgbClr val="A4A4A4"/>
                      </a:solidFill>
                      <a:prstDash val="soli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83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spc="-5" dirty="0" smtClean="0">
                          <a:latin typeface="+mn-lt"/>
                          <a:cs typeface="Calibri"/>
                        </a:rPr>
                        <a:t>MARN</a:t>
                      </a:r>
                      <a:r>
                        <a:rPr lang="fr-FR" sz="2000" b="1" dirty="0" smtClean="0">
                          <a:latin typeface="+mn-lt"/>
                          <a:cs typeface="Calibri"/>
                        </a:rPr>
                        <a:t>E</a:t>
                      </a:r>
                      <a:r>
                        <a:rPr lang="fr-FR" sz="2000" b="1" spc="-20" dirty="0" smtClean="0">
                          <a:latin typeface="+mn-lt"/>
                          <a:cs typeface="Calibri"/>
                        </a:rPr>
                        <a:t> </a:t>
                      </a:r>
                      <a:r>
                        <a:rPr lang="fr-FR" sz="2000" b="1" dirty="0" smtClean="0">
                          <a:latin typeface="+mn-lt"/>
                          <a:cs typeface="Calibri"/>
                        </a:rPr>
                        <a:t>LA</a:t>
                      </a:r>
                      <a:r>
                        <a:rPr lang="fr-FR" sz="2000" b="1" spc="-15" dirty="0" smtClean="0">
                          <a:latin typeface="+mn-lt"/>
                          <a:cs typeface="Calibri"/>
                        </a:rPr>
                        <a:t> </a:t>
                      </a:r>
                      <a:r>
                        <a:rPr lang="fr-FR" sz="2000" b="1" spc="-140" dirty="0" smtClean="0">
                          <a:latin typeface="+mn-lt"/>
                          <a:cs typeface="Calibri"/>
                        </a:rPr>
                        <a:t>V</a:t>
                      </a:r>
                      <a:r>
                        <a:rPr lang="fr-FR" sz="2000" b="1" dirty="0" smtClean="0">
                          <a:latin typeface="+mn-lt"/>
                          <a:cs typeface="Calibri"/>
                        </a:rPr>
                        <a:t>ALL</a:t>
                      </a:r>
                      <a:r>
                        <a:rPr lang="fr-FR" sz="2000" b="1" spc="5" dirty="0" smtClean="0">
                          <a:latin typeface="+mn-lt"/>
                          <a:cs typeface="Calibri"/>
                        </a:rPr>
                        <a:t>E</a:t>
                      </a:r>
                      <a:r>
                        <a:rPr lang="fr-FR" sz="2000" b="1" dirty="0" smtClean="0">
                          <a:latin typeface="+mn-lt"/>
                          <a:cs typeface="Calibri"/>
                        </a:rPr>
                        <a:t>E BVM (77)</a:t>
                      </a:r>
                      <a:endParaRPr lang="fr-FR" sz="2000" dirty="0" smtClean="0">
                        <a:latin typeface="+mn-lt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A4A4A4"/>
                      </a:solidFill>
                      <a:prstDash val="solid"/>
                    </a:lnL>
                    <a:lnR w="12700">
                      <a:solidFill>
                        <a:srgbClr val="A4A4A4"/>
                      </a:solidFill>
                      <a:prstDash val="solid"/>
                    </a:lnR>
                    <a:lnT w="12700">
                      <a:solidFill>
                        <a:srgbClr val="A4A4A4"/>
                      </a:solidFill>
                      <a:prstDash val="solid"/>
                    </a:lnT>
                    <a:lnB w="12700">
                      <a:solidFill>
                        <a:srgbClr val="A4A4A4"/>
                      </a:solidFill>
                      <a:prstDash val="solid"/>
                    </a:lnB>
                    <a:solidFill>
                      <a:srgbClr val="E0E0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83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dirty="0" smtClean="0">
                          <a:latin typeface="+mn-lt"/>
                          <a:cs typeface="Calibri"/>
                        </a:rPr>
                        <a:t>BC</a:t>
                      </a:r>
                      <a:r>
                        <a:rPr lang="fr-FR" sz="2000" b="1" spc="5" dirty="0" smtClean="0">
                          <a:latin typeface="+mn-lt"/>
                          <a:cs typeface="Calibri"/>
                        </a:rPr>
                        <a:t> </a:t>
                      </a:r>
                      <a:r>
                        <a:rPr lang="fr-FR" sz="2000" b="1" dirty="0" smtClean="0">
                          <a:latin typeface="+mn-lt"/>
                          <a:cs typeface="Calibri"/>
                        </a:rPr>
                        <a:t>M</a:t>
                      </a:r>
                      <a:r>
                        <a:rPr lang="fr-FR" sz="2000" b="1" spc="-40" dirty="0" smtClean="0">
                          <a:latin typeface="+mn-lt"/>
                          <a:cs typeface="Calibri"/>
                        </a:rPr>
                        <a:t>A</a:t>
                      </a:r>
                      <a:r>
                        <a:rPr lang="fr-FR" sz="2000" b="1" dirty="0" smtClean="0">
                          <a:latin typeface="+mn-lt"/>
                          <a:cs typeface="Calibri"/>
                        </a:rPr>
                        <a:t>U</a:t>
                      </a:r>
                      <a:r>
                        <a:rPr lang="fr-FR" sz="2000" b="1" spc="5" dirty="0" smtClean="0">
                          <a:latin typeface="+mn-lt"/>
                          <a:cs typeface="Calibri"/>
                        </a:rPr>
                        <a:t>R</a:t>
                      </a:r>
                      <a:r>
                        <a:rPr lang="fr-FR" sz="2000" b="1" dirty="0" smtClean="0">
                          <a:latin typeface="+mn-lt"/>
                          <a:cs typeface="Calibri"/>
                        </a:rPr>
                        <a:t>E</a:t>
                      </a:r>
                      <a:r>
                        <a:rPr lang="fr-FR" sz="2000" b="1" spc="-170" dirty="0" smtClean="0">
                          <a:latin typeface="+mn-lt"/>
                          <a:cs typeface="Calibri"/>
                        </a:rPr>
                        <a:t>P</a:t>
                      </a:r>
                      <a:r>
                        <a:rPr lang="fr-FR" sz="2000" b="1" dirty="0" smtClean="0">
                          <a:latin typeface="+mn-lt"/>
                          <a:cs typeface="Calibri"/>
                        </a:rPr>
                        <a:t>AS (78)</a:t>
                      </a:r>
                      <a:endParaRPr lang="fr-FR" sz="2000" dirty="0" smtClean="0">
                        <a:latin typeface="+mn-lt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A4A4A4"/>
                      </a:solidFill>
                      <a:prstDash val="solid"/>
                    </a:lnL>
                    <a:lnR w="12700">
                      <a:solidFill>
                        <a:srgbClr val="A4A4A4"/>
                      </a:solidFill>
                      <a:prstDash val="solid"/>
                    </a:lnR>
                    <a:lnT w="12700">
                      <a:solidFill>
                        <a:srgbClr val="A4A4A4"/>
                      </a:solidFill>
                      <a:prstDash val="solid"/>
                    </a:lnT>
                    <a:lnB w="12700">
                      <a:solidFill>
                        <a:srgbClr val="A4A4A4"/>
                      </a:solidFill>
                      <a:prstDash val="soli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8348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fr-FR" sz="2000" b="1" dirty="0" smtClean="0">
                          <a:latin typeface="Calibri"/>
                          <a:cs typeface="Calibri"/>
                        </a:rPr>
                        <a:t>USO ATHIS MONS (91)</a:t>
                      </a:r>
                      <a:endParaRPr sz="2000" b="1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A4A4A4"/>
                      </a:solidFill>
                      <a:prstDash val="solid"/>
                    </a:lnL>
                    <a:lnR w="12700">
                      <a:solidFill>
                        <a:srgbClr val="A4A4A4"/>
                      </a:solidFill>
                      <a:prstDash val="solid"/>
                    </a:lnR>
                    <a:lnT w="12700">
                      <a:solidFill>
                        <a:srgbClr val="A4A4A4"/>
                      </a:solidFill>
                      <a:prstDash val="solid"/>
                    </a:lnT>
                    <a:lnB w="12700" cap="flat" cmpd="sng" algn="ctr">
                      <a:solidFill>
                        <a:srgbClr val="A4A4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0154503"/>
                  </a:ext>
                </a:extLst>
              </a:tr>
              <a:tr h="498348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fr-FR" sz="2000" b="1" dirty="0" smtClean="0">
                          <a:latin typeface="Calibri"/>
                          <a:cs typeface="Calibri"/>
                        </a:rPr>
                        <a:t>BB LIVRY GARGAN (93)</a:t>
                      </a:r>
                      <a:endParaRPr sz="2000" b="1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A4A4A4"/>
                      </a:solidFill>
                      <a:prstDash val="solid"/>
                    </a:lnL>
                    <a:lnR w="12700">
                      <a:solidFill>
                        <a:srgbClr val="A4A4A4"/>
                      </a:solidFill>
                      <a:prstDash val="solid"/>
                    </a:lnR>
                    <a:lnT w="12700">
                      <a:solidFill>
                        <a:srgbClr val="A4A4A4"/>
                      </a:solidFill>
                      <a:prstDash val="solid"/>
                    </a:lnT>
                    <a:lnB w="12700">
                      <a:solidFill>
                        <a:srgbClr val="A4A4A4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8475">
                <a:tc>
                  <a:txBody>
                    <a:bodyPr/>
                    <a:lstStyle/>
                    <a:p>
                      <a:pPr marL="635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dirty="0" smtClean="0">
                          <a:latin typeface="Calibri"/>
                          <a:cs typeface="Calibri"/>
                        </a:rPr>
                        <a:t>CS NOISY</a:t>
                      </a:r>
                      <a:r>
                        <a:rPr lang="fr-FR" sz="2000" b="1" baseline="0" dirty="0" smtClean="0">
                          <a:latin typeface="Calibri"/>
                          <a:cs typeface="Calibri"/>
                        </a:rPr>
                        <a:t> LE GRAND BASKET </a:t>
                      </a:r>
                      <a:r>
                        <a:rPr lang="fr-FR" sz="2000" b="1" dirty="0" smtClean="0">
                          <a:latin typeface="+mn-lt"/>
                          <a:cs typeface="Calibri"/>
                        </a:rPr>
                        <a:t>(93)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A4A4A4"/>
                      </a:solidFill>
                      <a:prstDash val="solid"/>
                    </a:lnL>
                    <a:lnR w="12700">
                      <a:solidFill>
                        <a:srgbClr val="A4A4A4"/>
                      </a:solidFill>
                      <a:prstDash val="solid"/>
                    </a:lnR>
                    <a:lnT w="12700">
                      <a:solidFill>
                        <a:srgbClr val="A4A4A4"/>
                      </a:solidFill>
                      <a:prstDash val="solid"/>
                    </a:lnT>
                    <a:lnB w="12700">
                      <a:solidFill>
                        <a:srgbClr val="A4A4A4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1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672298"/>
              </p:ext>
            </p:extLst>
          </p:nvPr>
        </p:nvGraphicFramePr>
        <p:xfrm>
          <a:off x="4870583" y="3418631"/>
          <a:ext cx="4104456" cy="2990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044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83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spc="-30" dirty="0" smtClean="0">
                          <a:latin typeface="+mn-lt"/>
                          <a:cs typeface="Calibri"/>
                        </a:rPr>
                        <a:t>TREMBLAY AC </a:t>
                      </a:r>
                      <a:r>
                        <a:rPr lang="fr-FR" sz="2000" b="1" dirty="0" smtClean="0">
                          <a:latin typeface="+mn-lt"/>
                          <a:cs typeface="Calibri"/>
                        </a:rPr>
                        <a:t>(93)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A4A4A4"/>
                      </a:solidFill>
                      <a:prstDash val="solid"/>
                    </a:lnL>
                    <a:lnR w="12700">
                      <a:solidFill>
                        <a:srgbClr val="A4A4A4"/>
                      </a:solidFill>
                      <a:prstDash val="solid"/>
                    </a:lnR>
                    <a:lnT w="12700">
                      <a:solidFill>
                        <a:srgbClr val="A4A4A4"/>
                      </a:solidFill>
                      <a:prstDash val="solid"/>
                    </a:lnT>
                    <a:lnB w="12700">
                      <a:solidFill>
                        <a:srgbClr val="A4A4A4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2400747"/>
                  </a:ext>
                </a:extLst>
              </a:tr>
              <a:tr h="4983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spc="-25" dirty="0" smtClean="0">
                          <a:latin typeface="+mn-lt"/>
                          <a:cs typeface="Calibri"/>
                        </a:rPr>
                        <a:t>B</a:t>
                      </a:r>
                      <a:r>
                        <a:rPr lang="fr-FR" sz="2000" b="1" spc="-30" dirty="0" smtClean="0">
                          <a:latin typeface="+mn-lt"/>
                          <a:cs typeface="Calibri"/>
                        </a:rPr>
                        <a:t>A</a:t>
                      </a:r>
                      <a:r>
                        <a:rPr lang="fr-FR" sz="2000" b="1" dirty="0" smtClean="0">
                          <a:latin typeface="+mn-lt"/>
                          <a:cs typeface="Calibri"/>
                        </a:rPr>
                        <a:t>C </a:t>
                      </a:r>
                      <a:r>
                        <a:rPr lang="fr-FR" sz="2000" b="1" spc="-5" dirty="0" smtClean="0">
                          <a:latin typeface="+mn-lt"/>
                          <a:cs typeface="Calibri"/>
                        </a:rPr>
                        <a:t>VINC</a:t>
                      </a:r>
                      <a:r>
                        <a:rPr lang="fr-FR" sz="2000" b="1" spc="-10" dirty="0" smtClean="0">
                          <a:latin typeface="+mn-lt"/>
                          <a:cs typeface="Calibri"/>
                        </a:rPr>
                        <a:t>E</a:t>
                      </a:r>
                      <a:r>
                        <a:rPr lang="fr-FR" sz="2000" b="1" dirty="0" smtClean="0">
                          <a:latin typeface="+mn-lt"/>
                          <a:cs typeface="Calibri"/>
                        </a:rPr>
                        <a:t>NN</a:t>
                      </a:r>
                      <a:r>
                        <a:rPr lang="fr-FR" sz="2000" b="1" spc="-40" dirty="0" smtClean="0">
                          <a:latin typeface="+mn-lt"/>
                          <a:cs typeface="Calibri"/>
                        </a:rPr>
                        <a:t>E</a:t>
                      </a:r>
                      <a:r>
                        <a:rPr lang="fr-FR" sz="2000" b="1" dirty="0" smtClean="0">
                          <a:latin typeface="+mn-lt"/>
                          <a:cs typeface="Calibri"/>
                        </a:rPr>
                        <a:t>S (94)</a:t>
                      </a:r>
                      <a:endParaRPr lang="fr-FR" sz="2000" dirty="0" smtClean="0">
                        <a:latin typeface="+mn-lt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A4A4A4"/>
                      </a:solidFill>
                      <a:prstDash val="solid"/>
                    </a:lnL>
                    <a:lnR w="12700">
                      <a:solidFill>
                        <a:srgbClr val="A4A4A4"/>
                      </a:solidFill>
                      <a:prstDash val="solid"/>
                    </a:lnR>
                    <a:lnT w="12700" cap="flat" cmpd="sng" algn="ctr">
                      <a:solidFill>
                        <a:srgbClr val="A4A4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A4A4A4"/>
                      </a:solidFill>
                      <a:prstDash val="soli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8348">
                <a:tc>
                  <a:txBody>
                    <a:bodyPr/>
                    <a:lstStyle/>
                    <a:p>
                      <a:pPr marL="127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dirty="0" smtClean="0">
                          <a:latin typeface="+mn-lt"/>
                          <a:cs typeface="Calibri"/>
                        </a:rPr>
                        <a:t>AS</a:t>
                      </a:r>
                      <a:r>
                        <a:rPr lang="fr-FR" sz="2000" b="1" spc="-10" dirty="0" smtClean="0">
                          <a:latin typeface="+mn-lt"/>
                          <a:cs typeface="Calibri"/>
                        </a:rPr>
                        <a:t> </a:t>
                      </a:r>
                      <a:r>
                        <a:rPr lang="fr-FR" sz="2000" b="1" spc="-5" dirty="0" smtClean="0">
                          <a:latin typeface="+mn-lt"/>
                          <a:cs typeface="Calibri"/>
                        </a:rPr>
                        <a:t>OR</a:t>
                      </a:r>
                      <a:r>
                        <a:rPr lang="fr-FR" sz="2000" b="1" spc="-204" dirty="0" smtClean="0">
                          <a:latin typeface="+mn-lt"/>
                          <a:cs typeface="Calibri"/>
                        </a:rPr>
                        <a:t>L</a:t>
                      </a:r>
                      <a:r>
                        <a:rPr lang="fr-FR" sz="2000" b="1" dirty="0" smtClean="0">
                          <a:latin typeface="+mn-lt"/>
                          <a:cs typeface="Calibri"/>
                        </a:rPr>
                        <a:t>Y (94)</a:t>
                      </a:r>
                      <a:endParaRPr lang="fr-FR" sz="2000" dirty="0" smtClean="0">
                        <a:latin typeface="+mn-lt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A4A4A4"/>
                      </a:solidFill>
                      <a:prstDash val="solid"/>
                    </a:lnL>
                    <a:lnR w="12700">
                      <a:solidFill>
                        <a:srgbClr val="A4A4A4"/>
                      </a:solidFill>
                      <a:prstDash val="solid"/>
                    </a:lnR>
                    <a:lnT w="12700">
                      <a:solidFill>
                        <a:srgbClr val="A4A4A4"/>
                      </a:solidFill>
                      <a:prstDash val="solid"/>
                    </a:lnT>
                    <a:lnB w="12700" cap="flat" cmpd="sng" algn="ctr">
                      <a:solidFill>
                        <a:srgbClr val="A4A4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84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dirty="0" smtClean="0">
                          <a:latin typeface="+mn-lt"/>
                          <a:cs typeface="Calibri"/>
                        </a:rPr>
                        <a:t>VGA SAINT MAUR (94)</a:t>
                      </a:r>
                      <a:endParaRPr lang="fr-FR" sz="2000" dirty="0" smtClean="0">
                        <a:latin typeface="+mn-lt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A4A4A4"/>
                      </a:solidFill>
                      <a:prstDash val="solid"/>
                    </a:lnL>
                    <a:lnR w="12700">
                      <a:solidFill>
                        <a:srgbClr val="A4A4A4"/>
                      </a:solidFill>
                      <a:prstDash val="solid"/>
                    </a:lnR>
                    <a:lnT w="12700" cap="flat" cmpd="sng" algn="ctr">
                      <a:solidFill>
                        <a:srgbClr val="A4A4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A4A4A4"/>
                      </a:solidFill>
                      <a:prstDash val="solid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83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spc="-5" dirty="0" smtClean="0">
                          <a:latin typeface="+mn-lt"/>
                          <a:cs typeface="Calibri"/>
                        </a:rPr>
                        <a:t>BC ERMONT </a:t>
                      </a:r>
                      <a:r>
                        <a:rPr lang="fr-FR" sz="2000" b="1" dirty="0" smtClean="0">
                          <a:latin typeface="+mn-lt"/>
                          <a:cs typeface="Calibri"/>
                        </a:rPr>
                        <a:t>(95)</a:t>
                      </a:r>
                      <a:endParaRPr lang="fr-FR" sz="2000" dirty="0" smtClean="0">
                        <a:latin typeface="+mn-lt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A4A4A4"/>
                      </a:solidFill>
                      <a:prstDash val="solid"/>
                    </a:lnL>
                    <a:lnR w="12700">
                      <a:solidFill>
                        <a:srgbClr val="A4A4A4"/>
                      </a:solidFill>
                      <a:prstDash val="solid"/>
                    </a:lnR>
                    <a:lnT w="12700">
                      <a:solidFill>
                        <a:srgbClr val="A4A4A4"/>
                      </a:solidFill>
                      <a:prstDash val="solid"/>
                    </a:lnT>
                    <a:lnB w="12700">
                      <a:solidFill>
                        <a:srgbClr val="A4A4A4"/>
                      </a:solidFill>
                      <a:prstDash val="solid"/>
                    </a:lnB>
                    <a:solidFill>
                      <a:srgbClr val="E0E0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83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2000" b="1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20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25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2000" b="1" dirty="0">
                          <a:latin typeface="Calibri"/>
                          <a:cs typeface="Calibri"/>
                        </a:rPr>
                        <a:t>ANNOIS</a:t>
                      </a:r>
                      <a:r>
                        <a:rPr sz="20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25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2000" b="1" dirty="0">
                          <a:latin typeface="Calibri"/>
                          <a:cs typeface="Calibri"/>
                        </a:rPr>
                        <a:t>AINT</a:t>
                      </a:r>
                      <a:r>
                        <a:rPr sz="20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b="1" spc="-5" dirty="0" smtClean="0">
                          <a:latin typeface="Calibri"/>
                          <a:cs typeface="Calibri"/>
                        </a:rPr>
                        <a:t>GR</a:t>
                      </a:r>
                      <a:r>
                        <a:rPr sz="2000" b="1" spc="-165" dirty="0" smtClean="0">
                          <a:latin typeface="Calibri"/>
                          <a:cs typeface="Calibri"/>
                        </a:rPr>
                        <a:t>A</a:t>
                      </a:r>
                      <a:r>
                        <a:rPr sz="2000" b="1" spc="-5" dirty="0" smtClean="0">
                          <a:latin typeface="Calibri"/>
                          <a:cs typeface="Calibri"/>
                        </a:rPr>
                        <a:t>T</a:t>
                      </a:r>
                      <a:r>
                        <a:rPr sz="2000" b="1" spc="5" dirty="0" smtClean="0">
                          <a:latin typeface="Calibri"/>
                          <a:cs typeface="Calibri"/>
                        </a:rPr>
                        <a:t>I</a:t>
                      </a:r>
                      <a:r>
                        <a:rPr sz="2000" b="1" dirty="0" smtClean="0">
                          <a:latin typeface="Calibri"/>
                          <a:cs typeface="Calibri"/>
                        </a:rPr>
                        <a:t>EN</a:t>
                      </a:r>
                      <a:r>
                        <a:rPr lang="fr-FR" sz="2000" b="1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lang="fr-FR" sz="2000" b="1" dirty="0" smtClean="0">
                          <a:latin typeface="+mn-lt"/>
                          <a:cs typeface="Calibri"/>
                        </a:rPr>
                        <a:t>(95)</a:t>
                      </a:r>
                      <a:endParaRPr lang="fr-FR" sz="2000" dirty="0" smtClean="0">
                        <a:latin typeface="+mn-lt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A4A4A4"/>
                      </a:solidFill>
                      <a:prstDash val="solid"/>
                    </a:lnL>
                    <a:lnR w="12700">
                      <a:solidFill>
                        <a:srgbClr val="A4A4A4"/>
                      </a:solidFill>
                      <a:prstDash val="solid"/>
                    </a:lnR>
                    <a:lnT w="12700" cap="flat" cmpd="sng" algn="ctr">
                      <a:solidFill>
                        <a:srgbClr val="A4A4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A4A4A4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659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460</Words>
  <Application>Microsoft Office PowerPoint</Application>
  <PresentationFormat>Affichage à l'écran (4:3)</PresentationFormat>
  <Paragraphs>69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Arial</vt:lpstr>
      <vt:lpstr>Arial Rounded MT Bold</vt:lpstr>
      <vt:lpstr>Calibri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pco</dc:creator>
  <cp:lastModifiedBy>CABALLO Philippe</cp:lastModifiedBy>
  <cp:revision>46</cp:revision>
  <dcterms:created xsi:type="dcterms:W3CDTF">2016-06-10T11:40:10Z</dcterms:created>
  <dcterms:modified xsi:type="dcterms:W3CDTF">2018-05-28T13:10:27Z</dcterms:modified>
</cp:coreProperties>
</file>